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lsea Dur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11FE277-6312-418C-A081-AF6701A1AF9B}">
  <a:tblStyle styleId="{711FE277-6312-418C-A081-AF6701A1AF9B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1171" y="-1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Ben, add this equation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209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2000"/>
            </a:lvl1pPr>
            <a:lvl2pPr marL="457200" lvl="1" indent="0" rtl="0">
              <a:spcBef>
                <a:spcPts val="0"/>
              </a:spcBef>
              <a:buFont typeface="Arial"/>
              <a:buNone/>
              <a:defRPr sz="1800"/>
            </a:lvl2pPr>
            <a:lvl3pPr marL="914400" lvl="2" indent="0" rtl="0">
              <a:spcBef>
                <a:spcPts val="0"/>
              </a:spcBef>
              <a:buFont typeface="Arial"/>
              <a:buNone/>
              <a:defRPr sz="1600"/>
            </a:lvl3pPr>
            <a:lvl4pPr marL="1371600" lvl="3" indent="0" rtl="0">
              <a:spcBef>
                <a:spcPts val="0"/>
              </a:spcBef>
              <a:buFont typeface="Arial"/>
              <a:buNone/>
              <a:defRPr sz="1400"/>
            </a:lvl4pPr>
            <a:lvl5pPr marL="1828800" lvl="4" indent="0" rtl="0">
              <a:spcBef>
                <a:spcPts val="0"/>
              </a:spcBef>
              <a:buFont typeface="Arial"/>
              <a:buNone/>
              <a:defRPr sz="1400"/>
            </a:lvl5pPr>
            <a:lvl6pPr marL="2286000" lvl="5" indent="0" rtl="0">
              <a:spcBef>
                <a:spcPts val="0"/>
              </a:spcBef>
              <a:buFont typeface="Arial"/>
              <a:buNone/>
              <a:defRPr sz="1400"/>
            </a:lvl6pPr>
            <a:lvl7pPr marL="2743200" lvl="6" indent="0" rtl="0">
              <a:spcBef>
                <a:spcPts val="0"/>
              </a:spcBef>
              <a:buFont typeface="Arial"/>
              <a:buNone/>
              <a:defRPr sz="1400"/>
            </a:lvl7pPr>
            <a:lvl8pPr marL="3200400" lvl="7" indent="0" rtl="0">
              <a:spcBef>
                <a:spcPts val="0"/>
              </a:spcBef>
              <a:buFont typeface="Arial"/>
              <a:buNone/>
              <a:defRPr sz="1400"/>
            </a:lvl8pPr>
            <a:lvl9pPr marL="3657600"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6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63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69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2163763"/>
            <a:ext cx="4038598" cy="3856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2163763"/>
            <a:ext cx="4038598" cy="3856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Arial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Arial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Arial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Arial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5067299" y="2400300"/>
            <a:ext cx="51816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876300" y="419100"/>
            <a:ext cx="5181600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63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69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643980" y="-23019"/>
            <a:ext cx="3856037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63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69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25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1400"/>
            </a:lvl1pPr>
            <a:lvl2pPr marL="457200" lvl="1" indent="0" rtl="0">
              <a:spcBef>
                <a:spcPts val="0"/>
              </a:spcBef>
              <a:buFont typeface="Arial"/>
              <a:buNone/>
              <a:defRPr sz="1200"/>
            </a:lvl2pPr>
            <a:lvl3pPr marL="914400" lvl="2" indent="0" rtl="0">
              <a:spcBef>
                <a:spcPts val="0"/>
              </a:spcBef>
              <a:buFont typeface="Arial"/>
              <a:buNone/>
              <a:defRPr sz="1000"/>
            </a:lvl3pPr>
            <a:lvl4pPr marL="1371600" lvl="3" indent="0" rtl="0">
              <a:spcBef>
                <a:spcPts val="0"/>
              </a:spcBef>
              <a:buFont typeface="Arial"/>
              <a:buNone/>
              <a:defRPr sz="900"/>
            </a:lvl4pPr>
            <a:lvl5pPr marL="1828800" lvl="4" indent="0" rtl="0">
              <a:spcBef>
                <a:spcPts val="0"/>
              </a:spcBef>
              <a:buFont typeface="Arial"/>
              <a:buNone/>
              <a:defRPr sz="900"/>
            </a:lvl5pPr>
            <a:lvl6pPr marL="2286000" lvl="5" indent="0" rtl="0">
              <a:spcBef>
                <a:spcPts val="0"/>
              </a:spcBef>
              <a:buFont typeface="Arial"/>
              <a:buNone/>
              <a:defRPr sz="900"/>
            </a:lvl6pPr>
            <a:lvl7pPr marL="2743200" lvl="6" indent="0" rtl="0">
              <a:spcBef>
                <a:spcPts val="0"/>
              </a:spcBef>
              <a:buFont typeface="Arial"/>
              <a:buNone/>
              <a:defRPr sz="900"/>
            </a:lvl7pPr>
            <a:lvl8pPr marL="3200400" lvl="7" indent="0" rtl="0">
              <a:spcBef>
                <a:spcPts val="0"/>
              </a:spcBef>
              <a:buFont typeface="Arial"/>
              <a:buNone/>
              <a:defRPr sz="900"/>
            </a:lvl8pPr>
            <a:lvl9pPr marL="3657600" lvl="8" indent="0" rtl="0">
              <a:spcBef>
                <a:spcPts val="0"/>
              </a:spcBef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1400"/>
            </a:lvl1pPr>
            <a:lvl2pPr marL="457200" lvl="1" indent="0" rtl="0">
              <a:spcBef>
                <a:spcPts val="0"/>
              </a:spcBef>
              <a:buFont typeface="Arial"/>
              <a:buNone/>
              <a:defRPr sz="1200"/>
            </a:lvl2pPr>
            <a:lvl3pPr marL="914400" lvl="2" indent="0" rtl="0">
              <a:spcBef>
                <a:spcPts val="0"/>
              </a:spcBef>
              <a:buFont typeface="Arial"/>
              <a:buNone/>
              <a:defRPr sz="1000"/>
            </a:lvl3pPr>
            <a:lvl4pPr marL="1371600" lvl="3" indent="0" rtl="0">
              <a:spcBef>
                <a:spcPts val="0"/>
              </a:spcBef>
              <a:buFont typeface="Arial"/>
              <a:buNone/>
              <a:defRPr sz="900"/>
            </a:lvl4pPr>
            <a:lvl5pPr marL="1828800" lvl="4" indent="0" rtl="0">
              <a:spcBef>
                <a:spcPts val="0"/>
              </a:spcBef>
              <a:buFont typeface="Arial"/>
              <a:buNone/>
              <a:defRPr sz="900"/>
            </a:lvl5pPr>
            <a:lvl6pPr marL="2286000" lvl="5" indent="0" rtl="0">
              <a:spcBef>
                <a:spcPts val="0"/>
              </a:spcBef>
              <a:buFont typeface="Arial"/>
              <a:buNone/>
              <a:defRPr sz="900"/>
            </a:lvl6pPr>
            <a:lvl7pPr marL="2743200" lvl="6" indent="0" rtl="0">
              <a:spcBef>
                <a:spcPts val="0"/>
              </a:spcBef>
              <a:buFont typeface="Arial"/>
              <a:buNone/>
              <a:defRPr sz="900"/>
            </a:lvl7pPr>
            <a:lvl8pPr marL="3200400" lvl="7" indent="0" rtl="0">
              <a:spcBef>
                <a:spcPts val="0"/>
              </a:spcBef>
              <a:buFont typeface="Arial"/>
              <a:buNone/>
              <a:defRPr sz="900"/>
            </a:lvl8pPr>
            <a:lvl9pPr marL="3657600" lvl="8" indent="0" rtl="0">
              <a:spcBef>
                <a:spcPts val="0"/>
              </a:spcBef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145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6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39000" y="5810250"/>
            <a:ext cx="1562099" cy="8953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UC the Fish:</a:t>
            </a:r>
            <a:br>
              <a:rPr lang="en-US"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Aquarium Submarine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12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Chelsea Duran, Zack Grbach,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Ben Lorenzetti, Josh Alexander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Advisor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Dr. Fred Beyette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Original Requirements</a:t>
            </a:r>
          </a:p>
        </p:txBody>
      </p:sp>
      <p:graphicFrame>
        <p:nvGraphicFramePr>
          <p:cNvPr id="160" name="Shape 160"/>
          <p:cNvGraphicFramePr/>
          <p:nvPr/>
        </p:nvGraphicFramePr>
        <p:xfrm>
          <a:off x="340650" y="2071925"/>
          <a:ext cx="8462675" cy="3229356"/>
        </p:xfrm>
        <a:graphic>
          <a:graphicData uri="http://schemas.openxmlformats.org/drawingml/2006/table">
            <a:tbl>
              <a:tblPr>
                <a:noFill/>
                <a:tableStyleId>{711FE277-6312-418C-A081-AF6701A1AF9B}</a:tableStyleId>
              </a:tblPr>
              <a:tblGrid>
                <a:gridCol w="1996675"/>
                <a:gridCol w="6466000"/>
              </a:tblGrid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200" b="1"/>
                        <a:t>Function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200" b="1"/>
                        <a:t>Performance Specification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Display Video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The video display will match resolution of video stream and in frames per second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Control Interface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Controls will match the motion controls available on the submarine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Motion of Device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Design will have actuators capable of moving the device in a 3-coordinate plane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Control of Device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Design must analyze input from users, feedback from current location, and appropriate controls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Live Streaming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Design must be capable of transmitting video data from submarine to land station in real time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Video Capture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Design must have video camera and video compression capabilities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Still Photo Capture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Still photo capture should be offered with resolution greater than or equal a single video frame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Assessment Metrics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706550"/>
            <a:ext cx="8229600" cy="75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>
              <a:spcBef>
                <a:spcPts val="0"/>
              </a:spcBef>
              <a:buSzPct val="100000"/>
            </a:pPr>
            <a:r>
              <a:rPr lang="en-US" sz="2600"/>
              <a:t>All constraints </a:t>
            </a:r>
            <a:r>
              <a:rPr lang="en-US" sz="2600" b="1"/>
              <a:t>MUST</a:t>
            </a:r>
            <a:r>
              <a:rPr lang="en-US" sz="2600"/>
              <a:t> be met</a:t>
            </a:r>
          </a:p>
        </p:txBody>
      </p:sp>
      <p:graphicFrame>
        <p:nvGraphicFramePr>
          <p:cNvPr id="168" name="Shape 168"/>
          <p:cNvGraphicFramePr/>
          <p:nvPr/>
        </p:nvGraphicFramePr>
        <p:xfrm>
          <a:off x="314600" y="2424275"/>
          <a:ext cx="8437500" cy="4177665"/>
        </p:xfrm>
        <a:graphic>
          <a:graphicData uri="http://schemas.openxmlformats.org/drawingml/2006/table">
            <a:tbl>
              <a:tblPr>
                <a:noFill/>
                <a:tableStyleId>{711FE277-6312-418C-A081-AF6701A1AF9B}</a:tableStyleId>
              </a:tblPr>
              <a:tblGrid>
                <a:gridCol w="1270575"/>
                <a:gridCol w="2253000"/>
                <a:gridCol w="4913925"/>
              </a:tblGrid>
              <a:tr h="200025">
                <a:tc gridSpan="2"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200" b="1"/>
                        <a:t>Objectives/Constraints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200" b="1"/>
                        <a:t>Metrics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Safe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Fish Safe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Does not injure or kill aquatic life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Environment Safe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Does not damage aquarium's glass or decorations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Operational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Motion is controlled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Three dimensions of motion with control feedback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Wireless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Communication without tether in fresh and saltwater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52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Stream Live Video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Streams a data feed with quality that meets listed constraints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Still Photo Capture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Capture high definition resolution pictures (1080p)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Durable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Resist Salt Corrosion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No visual damage after 20 hours of operation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Withstand Water Pressure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Water tight at a minimum of 32 psi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00025">
                <a:tc rowSpan="5"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Usable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Easy Maintenance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Minimum of 30 day period between routine maintenance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Camera free of debris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No visual debris after 10 hours of operation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Fail safes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Shuts down safely in the occurrence of a water leak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User Interface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Contains video display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Operate in Open Waters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Can control and retrieve in open waters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 Alternatives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935160"/>
            <a:ext cx="8229600" cy="3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/>
              <a:t>Compared through Best-in-Class Chart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NOTE: </a:t>
            </a:r>
            <a:r>
              <a:rPr lang="en-US" sz="1800"/>
              <a:t>Charts shown on additional slides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/>
              <a:t>Weighted Results: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Optical and sound communication with openROV vessel (59.233)</a:t>
            </a:r>
          </a:p>
          <a:p>
            <a:pPr marL="914400" lvl="1" indent="-3810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Optical and sound communication with PVC vessel (57.133)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Two-way optical communication with openROV vessel (54.45)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OpenROV V2.8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99" y="2436000"/>
            <a:ext cx="4389150" cy="29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050" y="2435600"/>
            <a:ext cx="4389150" cy="29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 Plan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3650" y="1981200"/>
            <a:ext cx="85167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 u="sng"/>
              <a:t>Test Protocol 1.1</a:t>
            </a:r>
            <a:r>
              <a:rPr lang="en-US" sz="2400" u="sng"/>
              <a:t>: Modular Optic Communication</a:t>
            </a:r>
          </a:p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200"/>
              <a:t>Switch Tether with Optical Communication Boards</a:t>
            </a:r>
          </a:p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200"/>
              <a:t>Rate Process on Likert Scale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5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b="1" u="sng"/>
              <a:t>Test Protocol 1.2</a:t>
            </a:r>
            <a:r>
              <a:rPr lang="en-US" sz="2400" u="sng"/>
              <a:t>: Control of Device &amp; Live Video Streaming</a:t>
            </a:r>
          </a:p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200"/>
              <a:t>Complete Underwater Obstacle Test with 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200"/>
              <a:t>Tether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200"/>
              <a:t>Optical Communication</a:t>
            </a:r>
          </a:p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200"/>
              <a:t>Compare Results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29275" y="6300850"/>
            <a:ext cx="4822800" cy="4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</a:rPr>
              <a:t>NOTE: </a:t>
            </a:r>
            <a:r>
              <a:rPr lang="en-US" sz="1800">
                <a:solidFill>
                  <a:schemeClr val="dk1"/>
                </a:solidFill>
              </a:rPr>
              <a:t>Complete Test Protocols in DHF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231" y="1407724"/>
            <a:ext cx="3359623" cy="25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b="22191"/>
          <a:stretch/>
        </p:blipFill>
        <p:spPr>
          <a:xfrm>
            <a:off x="815200" y="1524750"/>
            <a:ext cx="3613075" cy="21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5">
            <a:alphaModFix/>
          </a:blip>
          <a:srcRect b="17232"/>
          <a:stretch/>
        </p:blipFill>
        <p:spPr>
          <a:xfrm>
            <a:off x="472050" y="4025474"/>
            <a:ext cx="4059276" cy="25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6">
            <a:alphaModFix/>
          </a:blip>
          <a:srcRect l="9432" r="10631" b="15103"/>
          <a:stretch/>
        </p:blipFill>
        <p:spPr>
          <a:xfrm>
            <a:off x="4782247" y="4254074"/>
            <a:ext cx="2646927" cy="21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OpenROV Construction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1677924"/>
            <a:ext cx="3804247" cy="26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475" y="2554702"/>
            <a:ext cx="4706927" cy="16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75" y="4978475"/>
            <a:ext cx="7246048" cy="15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517225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Design Overview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561975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Optical Communication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622443"/>
            <a:ext cx="8430074" cy="427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92900" y="464775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Optic Requirements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5" y="4861450"/>
            <a:ext cx="3586957" cy="16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775" y="4599422"/>
            <a:ext cx="4212300" cy="217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174" y="1690941"/>
            <a:ext cx="2601300" cy="245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790899" y="4249287"/>
            <a:ext cx="595150" cy="6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0113" y="4261737"/>
            <a:ext cx="595149" cy="5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8">
            <a:alphaModFix/>
          </a:blip>
          <a:srcRect l="26147" t="24544" r="32459" b="-2663"/>
          <a:stretch/>
        </p:blipFill>
        <p:spPr>
          <a:xfrm>
            <a:off x="347850" y="1366750"/>
            <a:ext cx="2601302" cy="24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4703525" y="4401700"/>
            <a:ext cx="4408800" cy="3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5. Photodiode Spectral Responsivity (</a:t>
            </a:r>
            <a:r>
              <a:rPr lang="en-US">
                <a:solidFill>
                  <a:schemeClr val="dk1"/>
                </a:solidFill>
              </a:rPr>
              <a:t>MTD3010PM)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93537" y="4335912"/>
            <a:ext cx="2709900" cy="58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2.</a:t>
            </a:r>
            <a:r>
              <a:rPr lang="en-US" sz="1200"/>
              <a:t> Blue LED luminous intensity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129675" y="1576400"/>
            <a:ext cx="2601300" cy="3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4.</a:t>
            </a:r>
            <a:r>
              <a:rPr lang="en-US" sz="1200"/>
              <a:t> Photodiode Irradiance Current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506100" y="3661900"/>
            <a:ext cx="2284800" cy="58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1.</a:t>
            </a:r>
            <a:r>
              <a:rPr lang="en-US" sz="1200"/>
              <a:t> Beam spreading (~1/D^2)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1212" y="1797625"/>
            <a:ext cx="2036400" cy="19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521200" y="1456700"/>
            <a:ext cx="2036400" cy="58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3.</a:t>
            </a:r>
            <a:r>
              <a:rPr lang="en-US" sz="1200"/>
              <a:t> Photodiode Active Area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29025" y="1187000"/>
            <a:ext cx="806700" cy="38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20 mA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87" y="3847900"/>
            <a:ext cx="3900012" cy="28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478675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Electric Requirements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475" y="4291525"/>
            <a:ext cx="3339925" cy="22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 t="24544" b="-2663"/>
          <a:stretch/>
        </p:blipFill>
        <p:spPr>
          <a:xfrm>
            <a:off x="457200" y="1424325"/>
            <a:ext cx="6284463" cy="242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202350" y="3783625"/>
            <a:ext cx="1749300" cy="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6.</a:t>
            </a:r>
            <a:r>
              <a:rPr lang="en-US" sz="1200"/>
              <a:t> Ethernet T-line impedance matching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/>
              <a:t>(10 MHz ~ 30 m)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182230" y="3951112"/>
            <a:ext cx="2588999" cy="58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7.</a:t>
            </a:r>
            <a:r>
              <a:rPr lang="en-US" sz="1200"/>
              <a:t> Ethernet switching Threshold</a:t>
            </a:r>
          </a:p>
        </p:txBody>
      </p:sp>
      <p:sp>
        <p:nvSpPr>
          <p:cNvPr id="247" name="Shape 247"/>
          <p:cNvSpPr/>
          <p:nvPr/>
        </p:nvSpPr>
        <p:spPr>
          <a:xfrm>
            <a:off x="6285750" y="3432700"/>
            <a:ext cx="27348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8. Parasitic Junction Capacitance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799350" y="3603125"/>
            <a:ext cx="8697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~ 1nA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O</a:t>
            </a: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utline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858960"/>
            <a:ext cx="8229600" cy="385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-US"/>
              <a:t> Statement</a:t>
            </a:r>
          </a:p>
          <a:p>
            <a:pPr marL="28575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Design Process</a:t>
            </a:r>
          </a:p>
          <a:p>
            <a:pPr marL="28575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Assessment Metrics</a:t>
            </a:r>
          </a:p>
          <a:p>
            <a:pPr marL="28575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Design Overview</a:t>
            </a:r>
          </a:p>
          <a:p>
            <a:pPr marL="28575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Project Limitations</a:t>
            </a:r>
          </a:p>
          <a:p>
            <a:pPr marL="28575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Prototype Demonstration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50" y="1662474"/>
            <a:ext cx="5134725" cy="46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533400" y="6096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Design Considerations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5091325" y="1919675"/>
            <a:ext cx="3783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-US" sz="1800"/>
              <a:t>Despite not being ready for use underwater, optics system was designed to be easily integrated with OpenROV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561225" y="456575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Design Considerations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l="5289" t="12534" r="3361" b="14248"/>
          <a:stretch/>
        </p:blipFill>
        <p:spPr>
          <a:xfrm>
            <a:off x="1423908" y="1319675"/>
            <a:ext cx="6504228" cy="29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853250" y="4252300"/>
            <a:ext cx="50217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800"/>
              <a:t>2.	Although not implemented in first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-US" sz="1800"/>
              <a:t>prototype, design supports connecting multiple photodiodes in parallel for omnidirectional receiver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00" y="3840374"/>
            <a:ext cx="3025749" cy="27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037" y="5573876"/>
            <a:ext cx="3108374" cy="4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0" y="1929049"/>
            <a:ext cx="8774224" cy="415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Transmitter (Ethernet -&gt; Optics)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8176"/>
            <a:ext cx="9143999" cy="441514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Receiver (Optics -&gt; Ethernet)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00" y="2620324"/>
            <a:ext cx="5676048" cy="31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Stage 1 (Common-Base BJT)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550" y="1868300"/>
            <a:ext cx="6472900" cy="3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Stage 2 (Common-Emitter BJT)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Prototype Operation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2" y="1809932"/>
            <a:ext cx="8839649" cy="48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Bill of Materials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900" y="1305500"/>
            <a:ext cx="6428175" cy="47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Cascade Matrix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2" y="2303600"/>
            <a:ext cx="8868899" cy="26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137550" y="5072225"/>
            <a:ext cx="8461200" cy="58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i="1">
                <a:solidFill>
                  <a:schemeClr val="dk1"/>
                </a:solidFill>
              </a:rPr>
              <a:t>* Connections on the OpenROV located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i="1">
                <a:solidFill>
                  <a:schemeClr val="dk1"/>
                </a:solidFill>
              </a:rPr>
              <a:t>**Simulations with comparator, light reflection test, and other initial tests.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Project Limitations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Comparator functionality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Will solve variable gain at distance</a:t>
            </a: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Dome reflection intensity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Light intensity decreases exponentially (1/r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Reflections are constant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4038598" cy="3856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Over 200 Aquaria</a:t>
            </a:r>
          </a:p>
          <a:p>
            <a:pPr lvl="1" indent="457200" rtl="0">
              <a:spcBef>
                <a:spcPts val="0"/>
              </a:spcBef>
              <a:buClr>
                <a:schemeClr val="dk1"/>
              </a:buClr>
              <a:buSzPct val="85714"/>
              <a:buFont typeface="Arial"/>
              <a:buChar char="–"/>
            </a:pPr>
            <a:r>
              <a:rPr lang="en-US" sz="2800"/>
              <a:t>46 Aquariums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exhibits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Attract visitors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educational success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Engage families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Stay connected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2514600"/>
            <a:ext cx="3657600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Project Limitations (cont’d)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2" y="1676400"/>
            <a:ext cx="7305675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Project Limitations (cont’d)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Mentioned in Ethernet standards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Need two complete systems to operate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Reflections interfering with protocol</a:t>
            </a: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Linear modulation limitations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Angle modulation (phase or frequency) more robust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Need more intelligence for this type of system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Prototype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Demonstration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t="8827" b="22471"/>
          <a:stretch/>
        </p:blipFill>
        <p:spPr>
          <a:xfrm>
            <a:off x="0" y="735324"/>
            <a:ext cx="9144000" cy="499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457200" y="2163760"/>
            <a:ext cx="82296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5032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Wireless Video Streaming 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780" y="1322720"/>
            <a:ext cx="6248449" cy="540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683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Current Solutions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Live Diver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193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 to maneuver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Tethered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 and white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Significant lag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557712" y="1524000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Live Webcams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557712" y="2163760"/>
            <a:ext cx="4040187" cy="1939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Stationary or limited motion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900" y="3276600"/>
            <a:ext cx="3325811" cy="23526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l="19796" t="19620" r="1239" b="8167"/>
          <a:stretch/>
        </p:blipFill>
        <p:spPr>
          <a:xfrm>
            <a:off x="368300" y="3999950"/>
            <a:ext cx="3610225" cy="24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Design Options</a:t>
            </a:r>
          </a:p>
        </p:txBody>
      </p:sp>
      <p:graphicFrame>
        <p:nvGraphicFramePr>
          <p:cNvPr id="400" name="Shape 400"/>
          <p:cNvGraphicFramePr/>
          <p:nvPr/>
        </p:nvGraphicFramePr>
        <p:xfrm>
          <a:off x="1014650" y="1195850"/>
          <a:ext cx="7114675" cy="5539320"/>
        </p:xfrm>
        <a:graphic>
          <a:graphicData uri="http://schemas.openxmlformats.org/drawingml/2006/table">
            <a:tbl>
              <a:tblPr>
                <a:noFill/>
                <a:tableStyleId>{711FE277-6312-418C-A081-AF6701A1AF9B}</a:tableStyleId>
              </a:tblPr>
              <a:tblGrid>
                <a:gridCol w="2184625"/>
                <a:gridCol w="273325"/>
                <a:gridCol w="542350"/>
                <a:gridCol w="445075"/>
                <a:gridCol w="257150"/>
                <a:gridCol w="257150"/>
                <a:gridCol w="257150"/>
                <a:gridCol w="334825"/>
                <a:gridCol w="257150"/>
                <a:gridCol w="257150"/>
                <a:gridCol w="654900"/>
                <a:gridCol w="739275"/>
                <a:gridCol w="654550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Option: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Interface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Recording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 to Sea Communication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 to Land Communication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Waterproof Vessel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Degrees of Motion Control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Motion Actuators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Actuator Drivers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Knowledge of Surroundings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Feedback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4,6,8,10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4,7,10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3,4,8,9,10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3,4,8,9,10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3,4,8,9,10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 Control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Processing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Design Options</a:t>
            </a:r>
          </a:p>
        </p:txBody>
      </p:sp>
      <p:graphicFrame>
        <p:nvGraphicFramePr>
          <p:cNvPr id="407" name="Shape 407"/>
          <p:cNvGraphicFramePr/>
          <p:nvPr/>
        </p:nvGraphicFramePr>
        <p:xfrm>
          <a:off x="1014650" y="1195850"/>
          <a:ext cx="7114675" cy="5539320"/>
        </p:xfrm>
        <a:graphic>
          <a:graphicData uri="http://schemas.openxmlformats.org/drawingml/2006/table">
            <a:tbl>
              <a:tblPr>
                <a:noFill/>
                <a:tableStyleId>{711FE277-6312-418C-A081-AF6701A1AF9B}</a:tableStyleId>
              </a:tblPr>
              <a:tblGrid>
                <a:gridCol w="2184625"/>
                <a:gridCol w="273325"/>
                <a:gridCol w="542350"/>
                <a:gridCol w="445075"/>
                <a:gridCol w="257150"/>
                <a:gridCol w="257150"/>
                <a:gridCol w="257150"/>
                <a:gridCol w="334825"/>
                <a:gridCol w="257150"/>
                <a:gridCol w="257150"/>
                <a:gridCol w="654900"/>
                <a:gridCol w="739275"/>
                <a:gridCol w="654550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Option: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Interface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Recording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 to Sea Communication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 to Land Communication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Waterproof Vessel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Degrees of Motion Control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Motion Actuators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Actuator Drivers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Knowledge of Surroundings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Feedback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4,6,8,10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4,7,10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3,4,8,9,10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3,4,8,9,10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3,4,8,9,10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 Control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Processing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ctrTitle"/>
          </p:nvPr>
        </p:nvSpPr>
        <p:spPr>
          <a:xfrm>
            <a:off x="685800" y="893325"/>
            <a:ext cx="7772400" cy="147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Weighted Best-in-Class Chart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812550" y="2650200"/>
            <a:ext cx="6521699" cy="35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952500" y="263350"/>
            <a:ext cx="89699" cy="11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l="7372" t="49023" r="29880" b="13712"/>
          <a:stretch/>
        </p:blipFill>
        <p:spPr>
          <a:xfrm>
            <a:off x="252087" y="2209650"/>
            <a:ext cx="8639824" cy="28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LED Figures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625" y="2246300"/>
            <a:ext cx="31146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912" y="2306145"/>
            <a:ext cx="3114674" cy="285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5">
            <a:alphaModFix/>
          </a:blip>
          <a:srcRect r="6759"/>
          <a:stretch/>
        </p:blipFill>
        <p:spPr>
          <a:xfrm>
            <a:off x="88424" y="2198675"/>
            <a:ext cx="29664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Attenuation of Light in Water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50" y="1981200"/>
            <a:ext cx="5914500" cy="42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10238" t="17857" r="39999" b="25149"/>
          <a:stretch/>
        </p:blipFill>
        <p:spPr>
          <a:xfrm>
            <a:off x="5638800" y="2286000"/>
            <a:ext cx="2910600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Solution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2178760"/>
            <a:ext cx="8229600" cy="385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Waterproof Device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 Live Video</a:t>
            </a:r>
          </a:p>
          <a:p>
            <a:pPr lvl="0" indent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Wireless communication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Hover in place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as desired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Voice of Customer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554149"/>
            <a:ext cx="8229600" cy="4544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Surveyed Aquarium Hobbyists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Remote-Controlled Motion (4.44 out of 5)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/>
              <a:t>Live Video Streaming (4.33 out of 5)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Communication (4 out of 5)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Interviewed Newport Aquarium Operations Manager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Communication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Path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Educational 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419600"/>
            <a:ext cx="1447800" cy="167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Objectives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33400" y="2163763"/>
            <a:ext cx="4038599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b="1"/>
              <a:t>Safe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Fish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Environment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b="1"/>
              <a:t>Operational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Controllable Motion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Stream Live Video</a:t>
            </a:r>
          </a:p>
          <a:p>
            <a:pPr marL="914400" lvl="1" indent="-355600" rtl="0">
              <a:lnSpc>
                <a:spcPct val="115000"/>
              </a:lnSpc>
              <a:spcBef>
                <a:spcPts val="480"/>
              </a:spcBef>
              <a:buSzPct val="100000"/>
              <a:buAutoNum type="alphaLcPeriod"/>
            </a:pPr>
            <a:r>
              <a:rPr lang="en-US" sz="2000"/>
              <a:t>Wireless Communication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4724400" y="2163763"/>
            <a:ext cx="4038599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-US" b="1"/>
              <a:t>Durable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Withstand water pressure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Resist salt corrosion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en-US" b="1"/>
              <a:t>Usable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User interface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Easily Maintenance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000"/>
              <a:t>Failsafes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Constraints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04800" y="2163775"/>
            <a:ext cx="41472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400" b="1"/>
              <a:t>Fish Safety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Below 20 dB relative to 1uPa pk-pk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Less than 2 kHz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0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-US" sz="2400" b="1"/>
              <a:t>Environment Protection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No toxins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Impact momentum less than 0.0733 m*kg/s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808225" y="2163775"/>
            <a:ext cx="4061100" cy="38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AutoNum type="arabicPeriod" startAt="3"/>
            </a:pPr>
            <a:r>
              <a:rPr lang="en-US" sz="2400" b="1"/>
              <a:t>Live Video Streaming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640 pixels by 480 pixels 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24 frames per second 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0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AutoNum type="arabicPeriod" startAt="3"/>
            </a:pPr>
            <a:r>
              <a:rPr lang="en-US" sz="2400" b="1"/>
              <a:t>Neutrally buoyant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-US" sz="2000"/>
              <a:t>Density ≅ 1.0 g/ml</a:t>
            </a:r>
          </a:p>
          <a:p>
            <a:pPr marL="457200" lvl="0" indent="-69850" rtl="0">
              <a:spcBef>
                <a:spcPts val="0"/>
              </a:spcBef>
              <a:buClr>
                <a:srgbClr val="000000"/>
              </a:buClr>
              <a:buSzPct val="55000"/>
              <a:buNone/>
            </a:pPr>
            <a:endParaRPr sz="2000"/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  <a:buAutoNum type="arabicPeriod" startAt="3"/>
            </a:pPr>
            <a:r>
              <a:rPr lang="en-US" sz="2400" b="1"/>
              <a:t>Waterproof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  <a:buAutoNum type="arabicPeriod" startAt="3"/>
            </a:pPr>
            <a:r>
              <a:rPr lang="en-US" sz="2400" b="1"/>
              <a:t>Video Display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2847587" y="-52425"/>
            <a:ext cx="3448800" cy="11430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Morph Chart</a:t>
            </a:r>
          </a:p>
        </p:txBody>
      </p:sp>
      <p:graphicFrame>
        <p:nvGraphicFramePr>
          <p:cNvPr id="152" name="Shape 152"/>
          <p:cNvGraphicFramePr/>
          <p:nvPr/>
        </p:nvGraphicFramePr>
        <p:xfrm>
          <a:off x="229275" y="1069400"/>
          <a:ext cx="8685425" cy="5150700"/>
        </p:xfrm>
        <a:graphic>
          <a:graphicData uri="http://schemas.openxmlformats.org/drawingml/2006/table">
            <a:tbl>
              <a:tblPr>
                <a:noFill/>
                <a:tableStyleId>{711FE277-6312-418C-A081-AF6701A1AF9B}</a:tableStyleId>
              </a:tblPr>
              <a:tblGrid>
                <a:gridCol w="1983375"/>
                <a:gridCol w="1743625"/>
                <a:gridCol w="1514775"/>
                <a:gridCol w="1721825"/>
                <a:gridCol w="1721825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Video Recording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Webcam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CMOS Camera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CCD Camera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Land to Sub Communication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Twisted Pair Ethernet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Sound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Optical "LiFi"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 to Land Communication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Twisted Pair Ethernet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Sound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Optical "LiFi"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Waterproof Vessel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OpenROV Shell 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PVC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Glass Bottle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Large Jug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Degrees of Motion Control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OpenROV Design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Helicopter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Hubble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Motion Actuators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 Motors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Brushed DC Motors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Brushless DC Motor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 Drivers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H-bridge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Opamp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Integrated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Knowledge of Surroundings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Any Environment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Known Shape of Tank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Tank Designed to Help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Position Feedback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 Sonar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Passive Sonar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Gyroscope, Accelerometer</a:t>
                      </a: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Processing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Control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BeagleBone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Mega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FPGA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Video Processing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BeagleBone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Mega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Batteries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Tethered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interface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Preplanned Route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Local Server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153" name="Shape 153"/>
          <p:cNvSpPr txBox="1"/>
          <p:nvPr/>
        </p:nvSpPr>
        <p:spPr>
          <a:xfrm>
            <a:off x="229275" y="6300850"/>
            <a:ext cx="8610600" cy="4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</a:rPr>
              <a:t>NOTE: </a:t>
            </a:r>
            <a:r>
              <a:rPr lang="en-US" sz="1800">
                <a:solidFill>
                  <a:schemeClr val="dk1"/>
                </a:solidFill>
              </a:rPr>
              <a:t>Transparent Black Box Diagram on additional slides and Extended Morph Chart in DHF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1365</Words>
  <Application>Microsoft Office PowerPoint</Application>
  <PresentationFormat>On-screen Show (4:3)</PresentationFormat>
  <Paragraphs>678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Default Design</vt:lpstr>
      <vt:lpstr>UC the Fish: Aquarium Submarine</vt:lpstr>
      <vt:lpstr>Outline</vt:lpstr>
      <vt:lpstr>Problem</vt:lpstr>
      <vt:lpstr>Current Solutions</vt:lpstr>
      <vt:lpstr>Our Solution</vt:lpstr>
      <vt:lpstr>Voice of Customer</vt:lpstr>
      <vt:lpstr>Objectives</vt:lpstr>
      <vt:lpstr>Constraints</vt:lpstr>
      <vt:lpstr>Morph Chart</vt:lpstr>
      <vt:lpstr>Original Requirements</vt:lpstr>
      <vt:lpstr>Assessment Metrics</vt:lpstr>
      <vt:lpstr>Design Alternatives</vt:lpstr>
      <vt:lpstr>OpenROV V2.8</vt:lpstr>
      <vt:lpstr>Test Plan</vt:lpstr>
      <vt:lpstr>OpenROV Construction</vt:lpstr>
      <vt:lpstr>Design Overview</vt:lpstr>
      <vt:lpstr>Optical Communication</vt:lpstr>
      <vt:lpstr>Optic Requirements</vt:lpstr>
      <vt:lpstr>Electric Requirements</vt:lpstr>
      <vt:lpstr>Design Considerations</vt:lpstr>
      <vt:lpstr>Design Considerations</vt:lpstr>
      <vt:lpstr>Transmitter (Ethernet -&gt; Optics)</vt:lpstr>
      <vt:lpstr>Receiver (Optics -&gt; Ethernet)</vt:lpstr>
      <vt:lpstr>Stage 1 (Common-Base BJT)</vt:lpstr>
      <vt:lpstr>Stage 2 (Common-Emitter BJT)</vt:lpstr>
      <vt:lpstr>Prototype Operation</vt:lpstr>
      <vt:lpstr>Bill of Materials</vt:lpstr>
      <vt:lpstr>Cascade Matrix</vt:lpstr>
      <vt:lpstr>Project Limitations</vt:lpstr>
      <vt:lpstr>Project Limitations (cont’d)</vt:lpstr>
      <vt:lpstr>Project Limitations (cont’d)</vt:lpstr>
      <vt:lpstr>Questions?</vt:lpstr>
      <vt:lpstr>Prototype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Wireless Video Streaming </vt:lpstr>
      <vt:lpstr>Design Options</vt:lpstr>
      <vt:lpstr>Design Options</vt:lpstr>
      <vt:lpstr>Weighted Best-in-Class Chart</vt:lpstr>
      <vt:lpstr>LED Figures</vt:lpstr>
      <vt:lpstr>Attenuation of Light in Water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 the Fish: Aquarium Submarine</dc:title>
  <dc:creator>joshua</dc:creator>
  <cp:lastModifiedBy>joshua</cp:lastModifiedBy>
  <cp:revision>1</cp:revision>
  <dcterms:modified xsi:type="dcterms:W3CDTF">2016-04-20T18:23:23Z</dcterms:modified>
</cp:coreProperties>
</file>